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439" r:id="rId1"/>
    <p:sldMasterId id="2147484471" r:id="rId2"/>
    <p:sldMasterId id="2147484512" r:id="rId3"/>
    <p:sldMasterId id="2147484499" r:id="rId4"/>
    <p:sldMasterId id="2147484391" r:id="rId5"/>
  </p:sldMasterIdLst>
  <p:notesMasterIdLst>
    <p:notesMasterId r:id="rId8"/>
  </p:notesMasterIdLst>
  <p:handoutMasterIdLst>
    <p:handoutMasterId r:id="rId9"/>
  </p:handoutMasterIdLst>
  <p:sldIdLst>
    <p:sldId id="1055" r:id="rId6"/>
    <p:sldId id="1063" r:id="rId7"/>
  </p:sldIdLst>
  <p:sldSz cx="12192000" cy="6858000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B6E9"/>
    <a:srgbClr val="E9E3D5"/>
    <a:srgbClr val="C4C1A2"/>
    <a:srgbClr val="EAF3FB"/>
    <a:srgbClr val="84878A"/>
    <a:srgbClr val="CF4044"/>
    <a:srgbClr val="E5A22F"/>
    <a:srgbClr val="C4C0A3"/>
    <a:srgbClr val="2061A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6433" autoAdjust="0"/>
  </p:normalViewPr>
  <p:slideViewPr>
    <p:cSldViewPr>
      <p:cViewPr varScale="1">
        <p:scale>
          <a:sx n="111" d="100"/>
          <a:sy n="111" d="100"/>
        </p:scale>
        <p:origin x="600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2928" y="108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82118" cy="464265"/>
          </a:xfrm>
          <a:prstGeom prst="rect">
            <a:avLst/>
          </a:prstGeom>
        </p:spPr>
        <p:txBody>
          <a:bodyPr vert="horz" lIns="91797" tIns="45898" rIns="91797" bIns="4589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7" y="4"/>
            <a:ext cx="2982118" cy="464265"/>
          </a:xfrm>
          <a:prstGeom prst="rect">
            <a:avLst/>
          </a:prstGeom>
        </p:spPr>
        <p:txBody>
          <a:bodyPr vert="horz" lIns="91797" tIns="45898" rIns="91797" bIns="45898" rtlCol="0"/>
          <a:lstStyle>
            <a:lvl1pPr algn="r">
              <a:defRPr sz="1200"/>
            </a:lvl1pPr>
          </a:lstStyle>
          <a:p>
            <a:fld id="{69BC64BE-9C89-438F-AFA0-0F2ECF8B1804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8830558"/>
            <a:ext cx="2982118" cy="464264"/>
          </a:xfrm>
          <a:prstGeom prst="rect">
            <a:avLst/>
          </a:prstGeom>
        </p:spPr>
        <p:txBody>
          <a:bodyPr vert="horz" lIns="91797" tIns="45898" rIns="91797" bIns="4589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7" y="8830558"/>
            <a:ext cx="2982118" cy="464264"/>
          </a:xfrm>
          <a:prstGeom prst="rect">
            <a:avLst/>
          </a:prstGeom>
        </p:spPr>
        <p:txBody>
          <a:bodyPr vert="horz" lIns="91797" tIns="45898" rIns="91797" bIns="45898" rtlCol="0" anchor="b"/>
          <a:lstStyle>
            <a:lvl1pPr algn="r">
              <a:defRPr sz="1200"/>
            </a:lvl1pPr>
          </a:lstStyle>
          <a:p>
            <a:fld id="{A7BD576C-613D-48B9-BA04-80A0738085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26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7"/>
            <a:ext cx="2982118" cy="463550"/>
          </a:xfrm>
          <a:prstGeom prst="rect">
            <a:avLst/>
          </a:prstGeom>
        </p:spPr>
        <p:txBody>
          <a:bodyPr vert="horz" lIns="91797" tIns="45898" rIns="91797" bIns="45898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7" y="7"/>
            <a:ext cx="2982118" cy="463550"/>
          </a:xfrm>
          <a:prstGeom prst="rect">
            <a:avLst/>
          </a:prstGeom>
        </p:spPr>
        <p:txBody>
          <a:bodyPr vert="horz" lIns="91797" tIns="45898" rIns="91797" bIns="45898" rtlCol="0"/>
          <a:lstStyle>
            <a:lvl1pPr algn="r">
              <a:defRPr sz="1200"/>
            </a:lvl1pPr>
          </a:lstStyle>
          <a:p>
            <a:pPr>
              <a:defRPr/>
            </a:pPr>
            <a:fld id="{6A34C752-24C4-4C92-8A2E-C2808ACCF605}" type="datetimeFigureOut">
              <a:rPr lang="en-US"/>
              <a:pPr>
                <a:defRPr/>
              </a:pPr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4488" y="700088"/>
            <a:ext cx="6192837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97" tIns="45898" rIns="91797" bIns="4589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6428"/>
            <a:ext cx="5505450" cy="4183065"/>
          </a:xfrm>
          <a:prstGeom prst="rect">
            <a:avLst/>
          </a:prstGeom>
        </p:spPr>
        <p:txBody>
          <a:bodyPr vert="horz" lIns="91797" tIns="45898" rIns="91797" bIns="45898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8831268"/>
            <a:ext cx="2982118" cy="463550"/>
          </a:xfrm>
          <a:prstGeom prst="rect">
            <a:avLst/>
          </a:prstGeom>
        </p:spPr>
        <p:txBody>
          <a:bodyPr vert="horz" lIns="91797" tIns="45898" rIns="91797" bIns="4589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7" y="8831268"/>
            <a:ext cx="2982118" cy="463550"/>
          </a:xfrm>
          <a:prstGeom prst="rect">
            <a:avLst/>
          </a:prstGeom>
        </p:spPr>
        <p:txBody>
          <a:bodyPr vert="horz" lIns="91797" tIns="45898" rIns="91797" bIns="45898" rtlCol="0" anchor="b"/>
          <a:lstStyle>
            <a:lvl1pPr algn="r">
              <a:defRPr sz="1200"/>
            </a:lvl1pPr>
          </a:lstStyle>
          <a:p>
            <a:pPr>
              <a:defRPr/>
            </a:pPr>
            <a:fld id="{B34858B7-5E9E-47F8-9104-76A26C95E7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4750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d1osaz8037wly2.cloudfront.net/images/r/1500x1000%3E/s/files.catylist.com/files/property/2140000/2143148/10344249_Ann_Arbor_625_Avis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980" r="-59" b="755"/>
          <a:stretch/>
        </p:blipFill>
        <p:spPr bwMode="auto">
          <a:xfrm>
            <a:off x="0" y="0"/>
            <a:ext cx="122148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 userDrawn="1"/>
        </p:nvSpPr>
        <p:spPr>
          <a:xfrm>
            <a:off x="0" y="4947783"/>
            <a:ext cx="12214860" cy="1910217"/>
          </a:xfrm>
          <a:prstGeom prst="rect">
            <a:avLst/>
          </a:prstGeom>
          <a:solidFill>
            <a:srgbClr val="2061A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52399" y="5133519"/>
            <a:ext cx="9144000" cy="619125"/>
          </a:xfrm>
          <a:prstGeom prst="rect">
            <a:avLst/>
          </a:prstGeom>
        </p:spPr>
        <p:txBody>
          <a:bodyPr anchor="b"/>
          <a:lstStyle>
            <a:lvl1pPr algn="l">
              <a:defRPr sz="1600" b="0" spc="200" baseline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document type |  date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52399" y="5819320"/>
            <a:ext cx="9144000" cy="88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[title]</a:t>
            </a:r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10061575" y="5918200"/>
            <a:ext cx="1825625" cy="523220"/>
            <a:chOff x="6639560" y="4375123"/>
            <a:chExt cx="1825625" cy="523220"/>
          </a:xfrm>
        </p:grpSpPr>
        <p:sp>
          <p:nvSpPr>
            <p:cNvPr id="38" name="TextBox 37"/>
            <p:cNvSpPr txBox="1">
              <a:spLocks noChangeArrowheads="1"/>
            </p:cNvSpPr>
            <p:nvPr userDrawn="1"/>
          </p:nvSpPr>
          <p:spPr bwMode="auto">
            <a:xfrm>
              <a:off x="6639560" y="4375123"/>
              <a:ext cx="146226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BAKER</a:t>
              </a:r>
            </a:p>
          </p:txBody>
        </p:sp>
        <p:grpSp>
          <p:nvGrpSpPr>
            <p:cNvPr id="39" name="Group 38"/>
            <p:cNvGrpSpPr>
              <a:grpSpLocks noChangeAspect="1"/>
            </p:cNvGrpSpPr>
            <p:nvPr userDrawn="1"/>
          </p:nvGrpSpPr>
          <p:grpSpPr>
            <a:xfrm>
              <a:off x="8099425" y="4464050"/>
              <a:ext cx="365760" cy="356620"/>
              <a:chOff x="8839468" y="4849754"/>
              <a:chExt cx="128016" cy="124817"/>
            </a:xfrm>
          </p:grpSpPr>
          <p:sp>
            <p:nvSpPr>
              <p:cNvPr id="40" name="Snip Same Side Corner Rectangle 26"/>
              <p:cNvSpPr/>
              <p:nvPr/>
            </p:nvSpPr>
            <p:spPr>
              <a:xfrm>
                <a:off x="8863631" y="4936445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Snip Same Side Corner Rectangle 27"/>
              <p:cNvSpPr/>
              <p:nvPr/>
            </p:nvSpPr>
            <p:spPr>
              <a:xfrm flipV="1">
                <a:off x="8863631" y="4849754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Snip Same Side Corner Rectangle 28"/>
              <p:cNvSpPr/>
              <p:nvPr/>
            </p:nvSpPr>
            <p:spPr>
              <a:xfrm rot="5400000" flipV="1">
                <a:off x="8909083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Snip Same Side Corner Rectangle 29"/>
              <p:cNvSpPr/>
              <p:nvPr/>
            </p:nvSpPr>
            <p:spPr>
              <a:xfrm rot="16200000" flipH="1" flipV="1">
                <a:off x="8820170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788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1099607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25409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1099607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49123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963525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390630" y="3395129"/>
            <a:ext cx="11430000" cy="846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7" y="3437464"/>
            <a:ext cx="7467600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191441038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963525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390630" y="3395129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3437464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963680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963525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390630" y="3395129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3437464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368813877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parator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963525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390630" y="3395129"/>
            <a:ext cx="11430000" cy="846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3437464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76187873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l="43763" t="19976" r="31679" b="34636"/>
          <a:stretch/>
        </p:blipFill>
        <p:spPr>
          <a:xfrm>
            <a:off x="0" y="0"/>
            <a:ext cx="12188952" cy="473339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5257800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5731739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</p:spTree>
    <p:extLst>
      <p:ext uri="{BB962C8B-B14F-4D97-AF65-F5344CB8AC3E}">
        <p14:creationId xmlns:p14="http://schemas.microsoft.com/office/powerpoint/2010/main" val="415679424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5257800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5731739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43750" t="16881" r="31563" b="37691"/>
          <a:stretch/>
        </p:blipFill>
        <p:spPr>
          <a:xfrm>
            <a:off x="3048" y="0"/>
            <a:ext cx="12188952" cy="47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02171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5257800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5731739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/>
          <a:srcRect l="43750" t="17009" r="31562" b="37628"/>
          <a:stretch/>
        </p:blipFill>
        <p:spPr>
          <a:xfrm>
            <a:off x="3048" y="0"/>
            <a:ext cx="12188952" cy="47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0597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parator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5257800"/>
            <a:ext cx="102616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 b="1" cap="small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51466" y="5731739"/>
            <a:ext cx="10253133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 sz="1800"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Section 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/>
          <a:srcRect l="43856" t="20556" r="31657" b="34366"/>
          <a:stretch/>
        </p:blipFill>
        <p:spPr>
          <a:xfrm>
            <a:off x="3048" y="0"/>
            <a:ext cx="12188952" cy="473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040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ISSYS-Corporate-Headquarters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91"/>
          <a:stretch/>
        </p:blipFill>
        <p:spPr bwMode="auto">
          <a:xfrm>
            <a:off x="-1" y="0"/>
            <a:ext cx="122148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 userDrawn="1"/>
        </p:nvSpPr>
        <p:spPr>
          <a:xfrm>
            <a:off x="0" y="4947783"/>
            <a:ext cx="12214860" cy="1910217"/>
          </a:xfrm>
          <a:prstGeom prst="rect">
            <a:avLst/>
          </a:prstGeom>
          <a:solidFill>
            <a:srgbClr val="2061A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52399" y="5133519"/>
            <a:ext cx="9144000" cy="619125"/>
          </a:xfrm>
          <a:prstGeom prst="rect">
            <a:avLst/>
          </a:prstGeom>
        </p:spPr>
        <p:txBody>
          <a:bodyPr anchor="b"/>
          <a:lstStyle>
            <a:lvl1pPr algn="l">
              <a:defRPr sz="1600" b="0" spc="200" baseline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document type |  date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52399" y="5819320"/>
            <a:ext cx="9144000" cy="88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[title]</a:t>
            </a:r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10061575" y="5918200"/>
            <a:ext cx="1825625" cy="523220"/>
            <a:chOff x="6639560" y="4375123"/>
            <a:chExt cx="1825625" cy="523220"/>
          </a:xfrm>
        </p:grpSpPr>
        <p:sp>
          <p:nvSpPr>
            <p:cNvPr id="38" name="TextBox 37"/>
            <p:cNvSpPr txBox="1">
              <a:spLocks noChangeArrowheads="1"/>
            </p:cNvSpPr>
            <p:nvPr userDrawn="1"/>
          </p:nvSpPr>
          <p:spPr bwMode="auto">
            <a:xfrm>
              <a:off x="6639560" y="4375123"/>
              <a:ext cx="146226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BAKER</a:t>
              </a:r>
            </a:p>
          </p:txBody>
        </p:sp>
        <p:grpSp>
          <p:nvGrpSpPr>
            <p:cNvPr id="39" name="Group 38"/>
            <p:cNvGrpSpPr>
              <a:grpSpLocks noChangeAspect="1"/>
            </p:cNvGrpSpPr>
            <p:nvPr userDrawn="1"/>
          </p:nvGrpSpPr>
          <p:grpSpPr>
            <a:xfrm>
              <a:off x="8099425" y="4464050"/>
              <a:ext cx="365760" cy="356620"/>
              <a:chOff x="8839468" y="4849754"/>
              <a:chExt cx="128016" cy="124817"/>
            </a:xfrm>
          </p:grpSpPr>
          <p:sp>
            <p:nvSpPr>
              <p:cNvPr id="40" name="Snip Same Side Corner Rectangle 26"/>
              <p:cNvSpPr/>
              <p:nvPr/>
            </p:nvSpPr>
            <p:spPr>
              <a:xfrm>
                <a:off x="8863631" y="4936445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Snip Same Side Corner Rectangle 27"/>
              <p:cNvSpPr/>
              <p:nvPr/>
            </p:nvSpPr>
            <p:spPr>
              <a:xfrm flipV="1">
                <a:off x="8863631" y="4849754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Snip Same Side Corner Rectangle 28"/>
              <p:cNvSpPr/>
              <p:nvPr/>
            </p:nvSpPr>
            <p:spPr>
              <a:xfrm rot="5400000" flipV="1">
                <a:off x="8909083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Snip Same Side Corner Rectangle 29"/>
              <p:cNvSpPr/>
              <p:nvPr/>
            </p:nvSpPr>
            <p:spPr>
              <a:xfrm rot="16200000" flipH="1" flipV="1">
                <a:off x="8820170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150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1099607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90745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4493" y="133350"/>
            <a:ext cx="11914632" cy="6583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Demi Cond" panose="020B0706030402020204" pitchFamily="34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826056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Capital Letters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1" y="6234785"/>
            <a:ext cx="1066800" cy="44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8205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4493" y="133350"/>
            <a:ext cx="11914632" cy="6583680"/>
          </a:xfrm>
          <a:prstGeom prst="rect">
            <a:avLst/>
          </a:prstGeom>
          <a:solidFill>
            <a:srgbClr val="E9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Demi Cond" panose="020B0706030402020204" pitchFamily="34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772150" y="6670933"/>
            <a:ext cx="659155" cy="25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- </a:t>
            </a:r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ctr"/>
              <a:t>‹#›</a:t>
            </a:fld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89786989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RT Strateg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90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MART Strateg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5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yste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82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asure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6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alysi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70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port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1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la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75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4947783"/>
            <a:ext cx="12214860" cy="1910217"/>
          </a:xfrm>
          <a:prstGeom prst="rect">
            <a:avLst/>
          </a:prstGeom>
          <a:solidFill>
            <a:srgbClr val="2061A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52399" y="5133519"/>
            <a:ext cx="9144000" cy="619125"/>
          </a:xfrm>
          <a:prstGeom prst="rect">
            <a:avLst/>
          </a:prstGeom>
        </p:spPr>
        <p:txBody>
          <a:bodyPr anchor="b"/>
          <a:lstStyle>
            <a:lvl1pPr algn="l">
              <a:defRPr sz="1600" b="0" spc="200" baseline="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/>
              <a:t>document type |  date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52399" y="5819320"/>
            <a:ext cx="9144000" cy="88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0" i="0" baseline="0">
                <a:solidFill>
                  <a:schemeClr val="bg1"/>
                </a:solidFill>
                <a:latin typeface="Franklin Gothic Demi Cond" panose="020B0706030402020204" pitchFamily="34" charset="0"/>
                <a:cs typeface="Arial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[title]</a:t>
            </a:r>
          </a:p>
        </p:txBody>
      </p:sp>
      <p:pic>
        <p:nvPicPr>
          <p:cNvPr id="13" name="Picture 6" descr="http://metersolution.com/wp-content/uploads/2016/09/Outside-View_Updated_2016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" r="33621"/>
          <a:stretch/>
        </p:blipFill>
        <p:spPr bwMode="auto">
          <a:xfrm>
            <a:off x="0" y="0"/>
            <a:ext cx="12214860" cy="497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apital Letters 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239" y="5173254"/>
            <a:ext cx="1817371" cy="758800"/>
          </a:xfrm>
          <a:prstGeom prst="rect">
            <a:avLst/>
          </a:prstGeom>
        </p:spPr>
      </p:pic>
      <p:grpSp>
        <p:nvGrpSpPr>
          <p:cNvPr id="15" name="Group 14"/>
          <p:cNvGrpSpPr/>
          <p:nvPr userDrawn="1"/>
        </p:nvGrpSpPr>
        <p:grpSpPr>
          <a:xfrm>
            <a:off x="10061575" y="5986054"/>
            <a:ext cx="1825625" cy="523220"/>
            <a:chOff x="6639560" y="4375123"/>
            <a:chExt cx="1825625" cy="523220"/>
          </a:xfrm>
        </p:grpSpPr>
        <p:sp>
          <p:nvSpPr>
            <p:cNvPr id="16" name="TextBox 15"/>
            <p:cNvSpPr txBox="1">
              <a:spLocks noChangeArrowheads="1"/>
            </p:cNvSpPr>
            <p:nvPr userDrawn="1"/>
          </p:nvSpPr>
          <p:spPr bwMode="auto">
            <a:xfrm>
              <a:off x="6639560" y="4375123"/>
              <a:ext cx="146226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BAKER</a:t>
              </a:r>
            </a:p>
          </p:txBody>
        </p:sp>
        <p:grpSp>
          <p:nvGrpSpPr>
            <p:cNvPr id="17" name="Group 16"/>
            <p:cNvGrpSpPr>
              <a:grpSpLocks noChangeAspect="1"/>
            </p:cNvGrpSpPr>
            <p:nvPr userDrawn="1"/>
          </p:nvGrpSpPr>
          <p:grpSpPr>
            <a:xfrm>
              <a:off x="8099425" y="4464050"/>
              <a:ext cx="365760" cy="356620"/>
              <a:chOff x="8839468" y="4849754"/>
              <a:chExt cx="128016" cy="124817"/>
            </a:xfrm>
          </p:grpSpPr>
          <p:sp>
            <p:nvSpPr>
              <p:cNvPr id="18" name="Snip Same Side Corner Rectangle 26"/>
              <p:cNvSpPr/>
              <p:nvPr/>
            </p:nvSpPr>
            <p:spPr>
              <a:xfrm>
                <a:off x="8863631" y="4936445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Snip Same Side Corner Rectangle 27"/>
              <p:cNvSpPr/>
              <p:nvPr/>
            </p:nvSpPr>
            <p:spPr>
              <a:xfrm flipV="1">
                <a:off x="8863631" y="4849754"/>
                <a:ext cx="79690" cy="38126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Snip Same Side Corner Rectangle 28"/>
              <p:cNvSpPr/>
              <p:nvPr/>
            </p:nvSpPr>
            <p:spPr>
              <a:xfrm rot="5400000" flipV="1">
                <a:off x="8909083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Snip Same Side Corner Rectangle 29"/>
              <p:cNvSpPr/>
              <p:nvPr/>
            </p:nvSpPr>
            <p:spPr>
              <a:xfrm rot="16200000" flipH="1" flipV="1">
                <a:off x="8820170" y="4892763"/>
                <a:ext cx="77699" cy="39103"/>
              </a:xfrm>
              <a:prstGeom prst="snip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055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AKE IT HAPPEN!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03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34493" y="133350"/>
            <a:ext cx="11914632" cy="6583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Demi Cond" panose="020B0706030402020204" pitchFamily="34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1099607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Capital Letters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1" y="6234785"/>
            <a:ext cx="1066800" cy="44541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0616602" y="170842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DRAFT 03</a:t>
            </a:r>
          </a:p>
        </p:txBody>
      </p:sp>
    </p:spTree>
    <p:extLst>
      <p:ext uri="{BB962C8B-B14F-4D97-AF65-F5344CB8AC3E}">
        <p14:creationId xmlns:p14="http://schemas.microsoft.com/office/powerpoint/2010/main" val="20358300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772150" y="6670933"/>
            <a:ext cx="659155" cy="25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- </a:t>
            </a:r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ctr"/>
              <a:t>‹#›</a:t>
            </a:fld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57748968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No Lines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772150" y="6670933"/>
            <a:ext cx="659155" cy="25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- </a:t>
            </a:r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ctr"/>
              <a:t>‹#›</a:t>
            </a:fld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16892505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772150" y="6670933"/>
            <a:ext cx="659155" cy="25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- </a:t>
            </a:r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ctr"/>
              <a:t>‹#›</a:t>
            </a:fld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272317668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826056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8585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Line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07222" y="141814"/>
            <a:ext cx="11596912" cy="3657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400" cap="all" baseline="0">
                <a:solidFill>
                  <a:schemeClr val="tx2"/>
                </a:solidFill>
                <a:latin typeface="Franklin Gothic Demi Cond" panose="020B0706030402020204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390630" y="826056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36168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39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  <p:sldLayoutId id="2147484510" r:id="rId2"/>
    <p:sldLayoutId id="2147484511" r:id="rId3"/>
    <p:sldLayoutId id="2147484506" r:id="rId4"/>
  </p:sldLayoutIdLst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  <p:hf hdr="0" ftr="0"/>
  <p:txStyles>
    <p:titleStyle>
      <a:lvl1pPr algn="ctr" defTabSz="937809" rtl="0" eaLnBrk="1" latinLnBrk="0" hangingPunct="1">
        <a:spcBef>
          <a:spcPct val="0"/>
        </a:spcBef>
        <a:buNone/>
        <a:defRPr sz="45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1678" indent="-351678" algn="l" defTabSz="937809" rtl="0" eaLnBrk="1" latinLnBrk="0" hangingPunct="1">
        <a:spcBef>
          <a:spcPct val="20000"/>
        </a:spcBef>
        <a:buFont typeface="Arial" pitchFamily="34" charset="0"/>
        <a:buChar char="•"/>
        <a:defRPr sz="3282" kern="1200">
          <a:solidFill>
            <a:schemeClr val="tx1"/>
          </a:solidFill>
          <a:latin typeface="+mn-lt"/>
          <a:ea typeface="+mn-ea"/>
          <a:cs typeface="+mn-cs"/>
        </a:defRPr>
      </a:lvl1pPr>
      <a:lvl2pPr marL="761970" indent="-293065" algn="l" defTabSz="937809" rtl="0" eaLnBrk="1" latinLnBrk="0" hangingPunct="1">
        <a:spcBef>
          <a:spcPct val="20000"/>
        </a:spcBef>
        <a:buFont typeface="Arial" pitchFamily="34" charset="0"/>
        <a:buChar char="–"/>
        <a:defRPr sz="2872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461" kern="1200">
          <a:solidFill>
            <a:schemeClr val="tx1"/>
          </a:solidFill>
          <a:latin typeface="+mn-lt"/>
          <a:ea typeface="+mn-ea"/>
          <a:cs typeface="+mn-cs"/>
        </a:defRPr>
      </a:lvl3pPr>
      <a:lvl4pPr marL="1641165" indent="-234452" algn="l" defTabSz="937809" rtl="0" eaLnBrk="1" latinLnBrk="0" hangingPunct="1">
        <a:spcBef>
          <a:spcPct val="20000"/>
        </a:spcBef>
        <a:buFont typeface="Arial" pitchFamily="34" charset="0"/>
        <a:buChar char="–"/>
        <a:defRPr sz="2051" kern="1200">
          <a:solidFill>
            <a:schemeClr val="tx1"/>
          </a:solidFill>
          <a:latin typeface="+mn-lt"/>
          <a:ea typeface="+mn-ea"/>
          <a:cs typeface="+mn-cs"/>
        </a:defRPr>
      </a:lvl4pPr>
      <a:lvl5pPr marL="2110069" indent="-234452" algn="l" defTabSz="937809" rtl="0" eaLnBrk="1" latinLnBrk="0" hangingPunct="1">
        <a:spcBef>
          <a:spcPct val="20000"/>
        </a:spcBef>
        <a:buFont typeface="Arial" pitchFamily="34" charset="0"/>
        <a:buChar char="»"/>
        <a:defRPr sz="2051" kern="1200">
          <a:solidFill>
            <a:schemeClr val="tx1"/>
          </a:solidFill>
          <a:latin typeface="+mn-lt"/>
          <a:ea typeface="+mn-ea"/>
          <a:cs typeface="+mn-cs"/>
        </a:defRPr>
      </a:lvl5pPr>
      <a:lvl6pPr marL="2578974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6pPr>
      <a:lvl7pPr marL="3047878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7pPr>
      <a:lvl8pPr marL="3516782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8pPr>
      <a:lvl9pPr marL="3985687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1pPr>
      <a:lvl2pPr marL="468904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2pPr>
      <a:lvl3pPr marL="937809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06713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75617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44522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813426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28233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751235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34493" y="133350"/>
            <a:ext cx="11914632" cy="6583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ranklin Gothic Demi Cond" panose="020B0706030402020204" pitchFamily="34" charset="0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5772150" y="6670933"/>
            <a:ext cx="659155" cy="2501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- </a:t>
            </a:r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ctr"/>
              <a:t>‹#›</a:t>
            </a:fld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 -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4891" y="6670933"/>
            <a:ext cx="64312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12/13/16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10309925" y="-43293"/>
            <a:ext cx="16017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800" kern="1200" baseline="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INTEGRATED SENSING SYSTEMS</a:t>
            </a:r>
            <a:endParaRPr lang="en-US" sz="800" kern="1200" dirty="0">
              <a:solidFill>
                <a:schemeClr val="bg1"/>
              </a:solidFill>
              <a:latin typeface="Franklin Gothic Book" panose="020B0503020102020204" pitchFamily="34" charset="0"/>
              <a:ea typeface="+mn-ea"/>
              <a:cs typeface="Arial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34892" y="-43293"/>
            <a:ext cx="15359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kern="1200" dirty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t>Accelerating Sales &amp; Marketing</a:t>
            </a:r>
          </a:p>
        </p:txBody>
      </p:sp>
      <p:pic>
        <p:nvPicPr>
          <p:cNvPr id="21" name="Picture 2" descr="https://media.licdn.com/mpr/mpr/shrink_200_200/AAEAAQAAAAAAAAPjAAAAJDU4MmVkNjM4LWMwYWYtNGE2OS1iNjhlLTJjYzExZTUzN2Y3MA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/>
          <a:stretch/>
        </p:blipFill>
        <p:spPr bwMode="auto">
          <a:xfrm>
            <a:off x="11333842" y="177801"/>
            <a:ext cx="667657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061214" y="6419701"/>
            <a:ext cx="914400" cy="352574"/>
          </a:xfrm>
          <a:prstGeom prst="rect">
            <a:avLst/>
          </a:prstGeom>
        </p:spPr>
      </p:pic>
      <p:pic>
        <p:nvPicPr>
          <p:cNvPr id="27" name="Picture 26" descr="Capital Letters log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014" y="6003961"/>
            <a:ext cx="1066800" cy="44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96" r:id="rId2"/>
    <p:sldLayoutId id="2147484505" r:id="rId3"/>
    <p:sldLayoutId id="2147484479" r:id="rId4"/>
    <p:sldLayoutId id="2147484497" r:id="rId5"/>
    <p:sldLayoutId id="2147484483" r:id="rId6"/>
    <p:sldLayoutId id="2147484495" r:id="rId7"/>
    <p:sldLayoutId id="2147484482" r:id="rId8"/>
    <p:sldLayoutId id="2147484514" r:id="rId9"/>
  </p:sldLayoutIdLst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  <p:hf hdr="0" ftr="0"/>
  <p:txStyles>
    <p:titleStyle>
      <a:lvl1pPr algn="ctr" defTabSz="937809" rtl="0" eaLnBrk="1" latinLnBrk="0" hangingPunct="1">
        <a:spcBef>
          <a:spcPct val="0"/>
        </a:spcBef>
        <a:buNone/>
        <a:defRPr sz="45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1678" indent="-351678" algn="l" defTabSz="937809" rtl="0" eaLnBrk="1" latinLnBrk="0" hangingPunct="1">
        <a:spcBef>
          <a:spcPct val="20000"/>
        </a:spcBef>
        <a:buFont typeface="Arial" pitchFamily="34" charset="0"/>
        <a:buChar char="•"/>
        <a:defRPr sz="3282" kern="1200">
          <a:solidFill>
            <a:schemeClr val="tx1"/>
          </a:solidFill>
          <a:latin typeface="+mn-lt"/>
          <a:ea typeface="+mn-ea"/>
          <a:cs typeface="+mn-cs"/>
        </a:defRPr>
      </a:lvl1pPr>
      <a:lvl2pPr marL="761970" indent="-293065" algn="l" defTabSz="937809" rtl="0" eaLnBrk="1" latinLnBrk="0" hangingPunct="1">
        <a:spcBef>
          <a:spcPct val="20000"/>
        </a:spcBef>
        <a:buFont typeface="Arial" pitchFamily="34" charset="0"/>
        <a:buChar char="–"/>
        <a:defRPr sz="2872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461" kern="1200">
          <a:solidFill>
            <a:schemeClr val="tx1"/>
          </a:solidFill>
          <a:latin typeface="+mn-lt"/>
          <a:ea typeface="+mn-ea"/>
          <a:cs typeface="+mn-cs"/>
        </a:defRPr>
      </a:lvl3pPr>
      <a:lvl4pPr marL="1641165" indent="-234452" algn="l" defTabSz="937809" rtl="0" eaLnBrk="1" latinLnBrk="0" hangingPunct="1">
        <a:spcBef>
          <a:spcPct val="20000"/>
        </a:spcBef>
        <a:buFont typeface="Arial" pitchFamily="34" charset="0"/>
        <a:buChar char="–"/>
        <a:defRPr sz="2051" kern="1200">
          <a:solidFill>
            <a:schemeClr val="tx1"/>
          </a:solidFill>
          <a:latin typeface="+mn-lt"/>
          <a:ea typeface="+mn-ea"/>
          <a:cs typeface="+mn-cs"/>
        </a:defRPr>
      </a:lvl4pPr>
      <a:lvl5pPr marL="2110069" indent="-234452" algn="l" defTabSz="937809" rtl="0" eaLnBrk="1" latinLnBrk="0" hangingPunct="1">
        <a:spcBef>
          <a:spcPct val="20000"/>
        </a:spcBef>
        <a:buFont typeface="Arial" pitchFamily="34" charset="0"/>
        <a:buChar char="»"/>
        <a:defRPr sz="2051" kern="1200">
          <a:solidFill>
            <a:schemeClr val="tx1"/>
          </a:solidFill>
          <a:latin typeface="+mn-lt"/>
          <a:ea typeface="+mn-ea"/>
          <a:cs typeface="+mn-cs"/>
        </a:defRPr>
      </a:lvl5pPr>
      <a:lvl6pPr marL="2578974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6pPr>
      <a:lvl7pPr marL="3047878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7pPr>
      <a:lvl8pPr marL="3516782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8pPr>
      <a:lvl9pPr marL="3985687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1pPr>
      <a:lvl2pPr marL="468904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2pPr>
      <a:lvl3pPr marL="937809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06713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75617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44522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813426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28233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751235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Capital Letters logo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014" y="6003961"/>
            <a:ext cx="1066800" cy="4454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061214" y="6420803"/>
            <a:ext cx="914400" cy="3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62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3" r:id="rId1"/>
    <p:sldLayoutId id="2147484515" r:id="rId2"/>
  </p:sldLayoutIdLst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  <p:hf hdr="0" ftr="0"/>
  <p:txStyles>
    <p:titleStyle>
      <a:lvl1pPr algn="ctr" defTabSz="937809" rtl="0" eaLnBrk="1" latinLnBrk="0" hangingPunct="1">
        <a:spcBef>
          <a:spcPct val="0"/>
        </a:spcBef>
        <a:buNone/>
        <a:defRPr sz="45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1678" indent="-351678" algn="l" defTabSz="937809" rtl="0" eaLnBrk="1" latinLnBrk="0" hangingPunct="1">
        <a:spcBef>
          <a:spcPct val="20000"/>
        </a:spcBef>
        <a:buFont typeface="Arial" pitchFamily="34" charset="0"/>
        <a:buChar char="•"/>
        <a:defRPr sz="3282" kern="1200">
          <a:solidFill>
            <a:schemeClr val="tx1"/>
          </a:solidFill>
          <a:latin typeface="+mn-lt"/>
          <a:ea typeface="+mn-ea"/>
          <a:cs typeface="+mn-cs"/>
        </a:defRPr>
      </a:lvl1pPr>
      <a:lvl2pPr marL="761970" indent="-293065" algn="l" defTabSz="937809" rtl="0" eaLnBrk="1" latinLnBrk="0" hangingPunct="1">
        <a:spcBef>
          <a:spcPct val="20000"/>
        </a:spcBef>
        <a:buFont typeface="Arial" pitchFamily="34" charset="0"/>
        <a:buChar char="–"/>
        <a:defRPr sz="2872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461" kern="1200">
          <a:solidFill>
            <a:schemeClr val="tx1"/>
          </a:solidFill>
          <a:latin typeface="+mn-lt"/>
          <a:ea typeface="+mn-ea"/>
          <a:cs typeface="+mn-cs"/>
        </a:defRPr>
      </a:lvl3pPr>
      <a:lvl4pPr marL="1641165" indent="-234452" algn="l" defTabSz="937809" rtl="0" eaLnBrk="1" latinLnBrk="0" hangingPunct="1">
        <a:spcBef>
          <a:spcPct val="20000"/>
        </a:spcBef>
        <a:buFont typeface="Arial" pitchFamily="34" charset="0"/>
        <a:buChar char="–"/>
        <a:defRPr sz="2051" kern="1200">
          <a:solidFill>
            <a:schemeClr val="tx1"/>
          </a:solidFill>
          <a:latin typeface="+mn-lt"/>
          <a:ea typeface="+mn-ea"/>
          <a:cs typeface="+mn-cs"/>
        </a:defRPr>
      </a:lvl4pPr>
      <a:lvl5pPr marL="2110069" indent="-234452" algn="l" defTabSz="937809" rtl="0" eaLnBrk="1" latinLnBrk="0" hangingPunct="1">
        <a:spcBef>
          <a:spcPct val="20000"/>
        </a:spcBef>
        <a:buFont typeface="Arial" pitchFamily="34" charset="0"/>
        <a:buChar char="»"/>
        <a:defRPr sz="2051" kern="1200">
          <a:solidFill>
            <a:schemeClr val="tx1"/>
          </a:solidFill>
          <a:latin typeface="+mn-lt"/>
          <a:ea typeface="+mn-ea"/>
          <a:cs typeface="+mn-cs"/>
        </a:defRPr>
      </a:lvl5pPr>
      <a:lvl6pPr marL="2578974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6pPr>
      <a:lvl7pPr marL="3047878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7pPr>
      <a:lvl8pPr marL="3516782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8pPr>
      <a:lvl9pPr marL="3985687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1pPr>
      <a:lvl2pPr marL="468904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2pPr>
      <a:lvl3pPr marL="937809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06713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75617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44522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813426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28233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751235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 flipV="1">
            <a:off x="390630" y="5689404"/>
            <a:ext cx="11430000" cy="846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>
            <a:grpSpLocks noChangeAspect="1"/>
          </p:cNvGrpSpPr>
          <p:nvPr userDrawn="1"/>
        </p:nvGrpSpPr>
        <p:grpSpPr>
          <a:xfrm>
            <a:off x="11797284" y="6485532"/>
            <a:ext cx="182880" cy="178310"/>
            <a:chOff x="8853676" y="4863433"/>
            <a:chExt cx="118872" cy="115902"/>
          </a:xfrm>
          <a:solidFill>
            <a:schemeClr val="bg1"/>
          </a:solidFill>
        </p:grpSpPr>
        <p:sp>
          <p:nvSpPr>
            <p:cNvPr id="4" name="Snip Same Side Corner Rectangle 3"/>
            <p:cNvSpPr/>
            <p:nvPr/>
          </p:nvSpPr>
          <p:spPr>
            <a:xfrm>
              <a:off x="8876113" y="4943932"/>
              <a:ext cx="73998" cy="35403"/>
            </a:xfrm>
            <a:prstGeom prst="snip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Snip Same Side Corner Rectangle 4"/>
            <p:cNvSpPr/>
            <p:nvPr/>
          </p:nvSpPr>
          <p:spPr>
            <a:xfrm flipV="1">
              <a:off x="8876113" y="4863433"/>
              <a:ext cx="73998" cy="35403"/>
            </a:xfrm>
            <a:prstGeom prst="snip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Snip Same Side Corner Rectangle 5"/>
            <p:cNvSpPr/>
            <p:nvPr/>
          </p:nvSpPr>
          <p:spPr>
            <a:xfrm rot="5400000" flipV="1">
              <a:off x="8918318" y="4903370"/>
              <a:ext cx="72149" cy="36310"/>
            </a:xfrm>
            <a:prstGeom prst="snip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Snip Same Side Corner Rectangle 6"/>
            <p:cNvSpPr/>
            <p:nvPr/>
          </p:nvSpPr>
          <p:spPr>
            <a:xfrm rot="16200000" flipH="1" flipV="1">
              <a:off x="8835756" y="4903370"/>
              <a:ext cx="72149" cy="36310"/>
            </a:xfrm>
            <a:prstGeom prst="snip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1551642" y="6467475"/>
            <a:ext cx="2904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2BC2AFBF-C2C9-48A0-AF35-31F34EDD2E0E}" type="slidenum">
              <a:rPr lang="en-US" sz="800" kern="1200" smtClean="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Arial" charset="0"/>
              </a:rPr>
              <a:pPr algn="r"/>
              <a:t>‹#›</a:t>
            </a:fld>
            <a:endParaRPr lang="en-US" sz="800" kern="1200" dirty="0">
              <a:solidFill>
                <a:schemeClr val="bg1"/>
              </a:solidFill>
              <a:latin typeface="Franklin Gothic Book" panose="020B0503020102020204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5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00" r:id="rId1"/>
    <p:sldLayoutId id="2147484501" r:id="rId2"/>
    <p:sldLayoutId id="2147484502" r:id="rId3"/>
    <p:sldLayoutId id="2147484503" r:id="rId4"/>
    <p:sldLayoutId id="2147484504" r:id="rId5"/>
    <p:sldLayoutId id="2147484507" r:id="rId6"/>
    <p:sldLayoutId id="2147484508" r:id="rId7"/>
  </p:sldLayoutIdLst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  <p:hf hdr="0" ftr="0"/>
  <p:txStyles>
    <p:titleStyle>
      <a:lvl1pPr algn="ctr" defTabSz="937809" rtl="0" eaLnBrk="1" latinLnBrk="0" hangingPunct="1">
        <a:spcBef>
          <a:spcPct val="0"/>
        </a:spcBef>
        <a:buNone/>
        <a:defRPr sz="45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1678" indent="-351678" algn="l" defTabSz="937809" rtl="0" eaLnBrk="1" latinLnBrk="0" hangingPunct="1">
        <a:spcBef>
          <a:spcPct val="20000"/>
        </a:spcBef>
        <a:buFont typeface="Arial" pitchFamily="34" charset="0"/>
        <a:buChar char="•"/>
        <a:defRPr sz="3282" kern="1200">
          <a:solidFill>
            <a:schemeClr val="tx1"/>
          </a:solidFill>
          <a:latin typeface="+mn-lt"/>
          <a:ea typeface="+mn-ea"/>
          <a:cs typeface="+mn-cs"/>
        </a:defRPr>
      </a:lvl1pPr>
      <a:lvl2pPr marL="761970" indent="-293065" algn="l" defTabSz="937809" rtl="0" eaLnBrk="1" latinLnBrk="0" hangingPunct="1">
        <a:spcBef>
          <a:spcPct val="20000"/>
        </a:spcBef>
        <a:buFont typeface="Arial" pitchFamily="34" charset="0"/>
        <a:buChar char="–"/>
        <a:defRPr sz="2872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461" kern="1200">
          <a:solidFill>
            <a:schemeClr val="tx1"/>
          </a:solidFill>
          <a:latin typeface="+mn-lt"/>
          <a:ea typeface="+mn-ea"/>
          <a:cs typeface="+mn-cs"/>
        </a:defRPr>
      </a:lvl3pPr>
      <a:lvl4pPr marL="1641165" indent="-234452" algn="l" defTabSz="937809" rtl="0" eaLnBrk="1" latinLnBrk="0" hangingPunct="1">
        <a:spcBef>
          <a:spcPct val="20000"/>
        </a:spcBef>
        <a:buFont typeface="Arial" pitchFamily="34" charset="0"/>
        <a:buChar char="–"/>
        <a:defRPr sz="2051" kern="1200">
          <a:solidFill>
            <a:schemeClr val="tx1"/>
          </a:solidFill>
          <a:latin typeface="+mn-lt"/>
          <a:ea typeface="+mn-ea"/>
          <a:cs typeface="+mn-cs"/>
        </a:defRPr>
      </a:lvl4pPr>
      <a:lvl5pPr marL="2110069" indent="-234452" algn="l" defTabSz="937809" rtl="0" eaLnBrk="1" latinLnBrk="0" hangingPunct="1">
        <a:spcBef>
          <a:spcPct val="20000"/>
        </a:spcBef>
        <a:buFont typeface="Arial" pitchFamily="34" charset="0"/>
        <a:buChar char="»"/>
        <a:defRPr sz="2051" kern="1200">
          <a:solidFill>
            <a:schemeClr val="tx1"/>
          </a:solidFill>
          <a:latin typeface="+mn-lt"/>
          <a:ea typeface="+mn-ea"/>
          <a:cs typeface="+mn-cs"/>
        </a:defRPr>
      </a:lvl5pPr>
      <a:lvl6pPr marL="2578974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6pPr>
      <a:lvl7pPr marL="3047878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7pPr>
      <a:lvl8pPr marL="3516782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8pPr>
      <a:lvl9pPr marL="3985687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1pPr>
      <a:lvl2pPr marL="468904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2pPr>
      <a:lvl3pPr marL="937809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06713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75617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44522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813426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28233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751235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7" r:id="rId1"/>
    <p:sldLayoutId id="2147484493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27" r:id="rId8"/>
  </p:sldLayoutIdLst>
  <mc:AlternateContent xmlns:mc="http://schemas.openxmlformats.org/markup-compatibility/2006" xmlns:p14="http://schemas.microsoft.com/office/powerpoint/2010/main">
    <mc:Choice Requires="p14">
      <p:transition p14:dur="400">
        <p:cut/>
      </p:transition>
    </mc:Choice>
    <mc:Fallback xmlns="">
      <p:transition>
        <p:cut/>
      </p:transition>
    </mc:Fallback>
  </mc:AlternateContent>
  <p:hf hdr="0" ftr="0"/>
  <p:txStyles>
    <p:titleStyle>
      <a:lvl1pPr algn="ctr" defTabSz="937809" rtl="0" eaLnBrk="1" latinLnBrk="0" hangingPunct="1">
        <a:spcBef>
          <a:spcPct val="0"/>
        </a:spcBef>
        <a:buNone/>
        <a:defRPr sz="45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1678" indent="-351678" algn="l" defTabSz="937809" rtl="0" eaLnBrk="1" latinLnBrk="0" hangingPunct="1">
        <a:spcBef>
          <a:spcPct val="20000"/>
        </a:spcBef>
        <a:buFont typeface="Arial" pitchFamily="34" charset="0"/>
        <a:buChar char="•"/>
        <a:defRPr sz="3282" kern="1200">
          <a:solidFill>
            <a:schemeClr val="tx1"/>
          </a:solidFill>
          <a:latin typeface="+mn-lt"/>
          <a:ea typeface="+mn-ea"/>
          <a:cs typeface="+mn-cs"/>
        </a:defRPr>
      </a:lvl1pPr>
      <a:lvl2pPr marL="761970" indent="-293065" algn="l" defTabSz="937809" rtl="0" eaLnBrk="1" latinLnBrk="0" hangingPunct="1">
        <a:spcBef>
          <a:spcPct val="20000"/>
        </a:spcBef>
        <a:buFont typeface="Arial" pitchFamily="34" charset="0"/>
        <a:buChar char="–"/>
        <a:defRPr sz="2872" kern="1200">
          <a:solidFill>
            <a:schemeClr val="tx1"/>
          </a:solidFill>
          <a:latin typeface="+mn-lt"/>
          <a:ea typeface="+mn-ea"/>
          <a:cs typeface="+mn-cs"/>
        </a:defRPr>
      </a:lvl2pPr>
      <a:lvl3pPr marL="1172261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461" kern="1200">
          <a:solidFill>
            <a:schemeClr val="tx1"/>
          </a:solidFill>
          <a:latin typeface="+mn-lt"/>
          <a:ea typeface="+mn-ea"/>
          <a:cs typeface="+mn-cs"/>
        </a:defRPr>
      </a:lvl3pPr>
      <a:lvl4pPr marL="1641165" indent="-234452" algn="l" defTabSz="937809" rtl="0" eaLnBrk="1" latinLnBrk="0" hangingPunct="1">
        <a:spcBef>
          <a:spcPct val="20000"/>
        </a:spcBef>
        <a:buFont typeface="Arial" pitchFamily="34" charset="0"/>
        <a:buChar char="–"/>
        <a:defRPr sz="2051" kern="1200">
          <a:solidFill>
            <a:schemeClr val="tx1"/>
          </a:solidFill>
          <a:latin typeface="+mn-lt"/>
          <a:ea typeface="+mn-ea"/>
          <a:cs typeface="+mn-cs"/>
        </a:defRPr>
      </a:lvl4pPr>
      <a:lvl5pPr marL="2110069" indent="-234452" algn="l" defTabSz="937809" rtl="0" eaLnBrk="1" latinLnBrk="0" hangingPunct="1">
        <a:spcBef>
          <a:spcPct val="20000"/>
        </a:spcBef>
        <a:buFont typeface="Arial" pitchFamily="34" charset="0"/>
        <a:buChar char="»"/>
        <a:defRPr sz="2051" kern="1200">
          <a:solidFill>
            <a:schemeClr val="tx1"/>
          </a:solidFill>
          <a:latin typeface="+mn-lt"/>
          <a:ea typeface="+mn-ea"/>
          <a:cs typeface="+mn-cs"/>
        </a:defRPr>
      </a:lvl5pPr>
      <a:lvl6pPr marL="2578974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6pPr>
      <a:lvl7pPr marL="3047878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7pPr>
      <a:lvl8pPr marL="3516782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8pPr>
      <a:lvl9pPr marL="3985687" indent="-234452" algn="l" defTabSz="937809" rtl="0" eaLnBrk="1" latinLnBrk="0" hangingPunct="1">
        <a:spcBef>
          <a:spcPct val="20000"/>
        </a:spcBef>
        <a:buFont typeface="Arial" pitchFamily="34" charset="0"/>
        <a:buChar char="•"/>
        <a:defRPr sz="20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1pPr>
      <a:lvl2pPr marL="468904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2pPr>
      <a:lvl3pPr marL="937809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06713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75617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44522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813426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282330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751235" algn="l" defTabSz="937809" rtl="0" eaLnBrk="1" latinLnBrk="0" hangingPunct="1"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Opportunity ANALYSIS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0894178" cy="646331"/>
          </a:xfrm>
        </p:spPr>
        <p:txBody>
          <a:bodyPr/>
          <a:lstStyle/>
          <a:p>
            <a:r>
              <a:rPr lang="en-US" dirty="0"/>
              <a:t>Our approach will be to quickly review and synthesize the market information related to potential opportunities and offer strategic options for marketing and growing MDM 150 and In Line LDM &amp; MDM</a:t>
            </a:r>
          </a:p>
        </p:txBody>
      </p:sp>
      <p:pic>
        <p:nvPicPr>
          <p:cNvPr id="16" name="Picture 15" descr="C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683870"/>
            <a:ext cx="4403448" cy="4134733"/>
          </a:xfrm>
          <a:prstGeom prst="rect">
            <a:avLst/>
          </a:prstGeom>
        </p:spPr>
      </p:pic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7499840" y="1569660"/>
            <a:ext cx="4206240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7499840" y="2750760"/>
            <a:ext cx="4206240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Right Arrow 11"/>
          <p:cNvSpPr>
            <a:spLocks noChangeArrowheads="1"/>
          </p:cNvSpPr>
          <p:nvPr/>
        </p:nvSpPr>
        <p:spPr bwMode="auto">
          <a:xfrm>
            <a:off x="5885852" y="1722060"/>
            <a:ext cx="15240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" name="TextBox 12"/>
          <p:cNvSpPr txBox="1">
            <a:spLocks noChangeArrowheads="1"/>
          </p:cNvSpPr>
          <p:nvPr/>
        </p:nvSpPr>
        <p:spPr bwMode="auto">
          <a:xfrm>
            <a:off x="5923952" y="1872873"/>
            <a:ext cx="10243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1. Portfolios</a:t>
            </a: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7486052" y="1764923"/>
            <a:ext cx="426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How will you segment your customers into separate, manageable portfolios?</a:t>
            </a:r>
          </a:p>
        </p:txBody>
      </p:sp>
      <p:sp>
        <p:nvSpPr>
          <p:cNvPr id="26" name="Right Arrow 14"/>
          <p:cNvSpPr>
            <a:spLocks noChangeArrowheads="1"/>
          </p:cNvSpPr>
          <p:nvPr/>
        </p:nvSpPr>
        <p:spPr bwMode="auto">
          <a:xfrm>
            <a:off x="5885852" y="2903160"/>
            <a:ext cx="15240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7" name="TextBox 15"/>
          <p:cNvSpPr txBox="1">
            <a:spLocks noChangeArrowheads="1"/>
          </p:cNvSpPr>
          <p:nvPr/>
        </p:nvSpPr>
        <p:spPr bwMode="auto">
          <a:xfrm>
            <a:off x="5923952" y="3053973"/>
            <a:ext cx="9797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2. Potential</a:t>
            </a:r>
          </a:p>
        </p:txBody>
      </p:sp>
      <p:sp>
        <p:nvSpPr>
          <p:cNvPr id="34" name="TextBox 16"/>
          <p:cNvSpPr txBox="1">
            <a:spLocks noChangeArrowheads="1"/>
          </p:cNvSpPr>
          <p:nvPr/>
        </p:nvSpPr>
        <p:spPr bwMode="auto">
          <a:xfrm>
            <a:off x="7486052" y="2946817"/>
            <a:ext cx="4267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What is the revenue, profit, or other potential of each customer portfolio? </a:t>
            </a: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7499840" y="3893760"/>
            <a:ext cx="4206240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Right Arrow 21"/>
          <p:cNvSpPr>
            <a:spLocks noChangeArrowheads="1"/>
          </p:cNvSpPr>
          <p:nvPr/>
        </p:nvSpPr>
        <p:spPr bwMode="auto">
          <a:xfrm>
            <a:off x="5885852" y="4046160"/>
            <a:ext cx="15240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7" name="TextBox 22"/>
          <p:cNvSpPr txBox="1">
            <a:spLocks noChangeArrowheads="1"/>
          </p:cNvSpPr>
          <p:nvPr/>
        </p:nvSpPr>
        <p:spPr bwMode="auto">
          <a:xfrm>
            <a:off x="5923952" y="4196973"/>
            <a:ext cx="11754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3. Perceptions</a:t>
            </a:r>
          </a:p>
        </p:txBody>
      </p:sp>
      <p:sp>
        <p:nvSpPr>
          <p:cNvPr id="38" name="TextBox 23"/>
          <p:cNvSpPr txBox="1">
            <a:spLocks noChangeArrowheads="1"/>
          </p:cNvSpPr>
          <p:nvPr/>
        </p:nvSpPr>
        <p:spPr bwMode="auto">
          <a:xfrm>
            <a:off x="7486052" y="4089817"/>
            <a:ext cx="4267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How do these portfolios perceive your organization, products, and services? </a:t>
            </a:r>
          </a:p>
        </p:txBody>
      </p:sp>
      <p:sp>
        <p:nvSpPr>
          <p:cNvPr id="39" name="Rectangle 24"/>
          <p:cNvSpPr>
            <a:spLocks noChangeArrowheads="1"/>
          </p:cNvSpPr>
          <p:nvPr/>
        </p:nvSpPr>
        <p:spPr bwMode="auto">
          <a:xfrm>
            <a:off x="7499840" y="5036760"/>
            <a:ext cx="4206240" cy="914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40" name="Right Arrow 25"/>
          <p:cNvSpPr>
            <a:spLocks noChangeArrowheads="1"/>
          </p:cNvSpPr>
          <p:nvPr/>
        </p:nvSpPr>
        <p:spPr bwMode="auto">
          <a:xfrm>
            <a:off x="5885852" y="5189160"/>
            <a:ext cx="1524000" cy="609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TextBox 26"/>
          <p:cNvSpPr txBox="1">
            <a:spLocks noChangeArrowheads="1"/>
          </p:cNvSpPr>
          <p:nvPr/>
        </p:nvSpPr>
        <p:spPr bwMode="auto">
          <a:xfrm>
            <a:off x="5923952" y="5339973"/>
            <a:ext cx="9813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4. Priorities</a:t>
            </a:r>
          </a:p>
        </p:txBody>
      </p:sp>
      <p:sp>
        <p:nvSpPr>
          <p:cNvPr id="42" name="TextBox 27"/>
          <p:cNvSpPr txBox="1">
            <a:spLocks noChangeArrowheads="1"/>
          </p:cNvSpPr>
          <p:nvPr/>
        </p:nvSpPr>
        <p:spPr bwMode="auto">
          <a:xfrm>
            <a:off x="7486052" y="5232023"/>
            <a:ext cx="4267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 panose="020B0503020102020204" pitchFamily="34" charset="0"/>
              </a:rPr>
              <a:t>What are each portfolio's primary needs that, if met, can drive more business?</a:t>
            </a:r>
          </a:p>
        </p:txBody>
      </p:sp>
      <p:sp>
        <p:nvSpPr>
          <p:cNvPr id="43" name="Title 4"/>
          <p:cNvSpPr txBox="1">
            <a:spLocks/>
          </p:cNvSpPr>
          <p:nvPr/>
        </p:nvSpPr>
        <p:spPr>
          <a:xfrm>
            <a:off x="5047652" y="1155700"/>
            <a:ext cx="411480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70334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Franklin Gothic Demi Cond" panose="020B0706030402020204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1600" b="0" cap="small" dirty="0"/>
              <a:t>Customer-Driven Strategy Development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50" y="3978058"/>
            <a:ext cx="731520" cy="731520"/>
          </a:xfrm>
          <a:prstGeom prst="ellipse">
            <a:avLst/>
          </a:prstGeom>
          <a:ln w="6350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50" y="2830964"/>
            <a:ext cx="731520" cy="731520"/>
          </a:xfrm>
          <a:prstGeom prst="ellipse">
            <a:avLst/>
          </a:prstGeom>
          <a:ln w="6350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50" y="1683870"/>
            <a:ext cx="731520" cy="731520"/>
          </a:xfrm>
          <a:prstGeom prst="ellipse">
            <a:avLst/>
          </a:prstGeom>
          <a:ln w="6350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50" y="5125152"/>
            <a:ext cx="731520" cy="731520"/>
          </a:xfrm>
          <a:prstGeom prst="ellipse">
            <a:avLst/>
          </a:prstGeom>
          <a:ln w="63500" cap="rnd">
            <a:solidFill>
              <a:schemeClr val="tx1">
                <a:lumMod val="65000"/>
                <a:lumOff val="3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8" name="Title 4"/>
          <p:cNvSpPr txBox="1">
            <a:spLocks/>
          </p:cNvSpPr>
          <p:nvPr/>
        </p:nvSpPr>
        <p:spPr>
          <a:xfrm>
            <a:off x="958397" y="1378555"/>
            <a:ext cx="2927803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70334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tx1"/>
                </a:solidFill>
                <a:latin typeface="Franklin Gothic Demi Cond" panose="020B0706030402020204" pitchFamily="34" charset="0"/>
                <a:ea typeface="+mj-ea"/>
                <a:cs typeface="Arial" pitchFamily="34" charset="0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sz="1600" b="0" cap="small" dirty="0"/>
              <a:t>5C’s Analysis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18079" y="6477000"/>
            <a:ext cx="28793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Source: Capital Letters and Baker Strategy Group</a:t>
            </a:r>
          </a:p>
        </p:txBody>
      </p:sp>
    </p:spTree>
    <p:extLst>
      <p:ext uri="{BB962C8B-B14F-4D97-AF65-F5344CB8AC3E}">
        <p14:creationId xmlns:p14="http://schemas.microsoft.com/office/powerpoint/2010/main" val="255104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 descr="GetFileAttachmen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403" y="1464733"/>
            <a:ext cx="6359315" cy="4676987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3216657" y="1599189"/>
            <a:ext cx="5617211" cy="4289053"/>
            <a:chOff x="4635975" y="1250832"/>
            <a:chExt cx="4212909" cy="3216790"/>
          </a:xfrm>
        </p:grpSpPr>
        <p:sp>
          <p:nvSpPr>
            <p:cNvPr id="30" name="Rectangle 29"/>
            <p:cNvSpPr/>
            <p:nvPr/>
          </p:nvSpPr>
          <p:spPr>
            <a:xfrm>
              <a:off x="4635975" y="1250832"/>
              <a:ext cx="1731488" cy="1038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In-house research studies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Purchased industry reports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Product roadmaps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Technical reports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Internal reports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Business plan</a:t>
              </a:r>
            </a:p>
            <a:p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826884" y="1250832"/>
              <a:ext cx="2022000" cy="6232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Company reports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Industry publications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Analyst reports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Market reports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366317" y="3428876"/>
              <a:ext cx="1482567" cy="1038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endParaRPr>
            </a:p>
            <a:p>
              <a:pPr algn="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endParaRPr>
            </a:p>
            <a:p>
              <a:pPr algn="r"/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Expert interviews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Channel interviews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Customer interviews</a:t>
              </a: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Interviews for an article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654708" y="3967242"/>
              <a:ext cx="2077086" cy="4847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5C’s Assessment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Internal staff interviews</a:t>
              </a: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Franklin Gothic Book" panose="020B0503020102020204" pitchFamily="34" charset="0"/>
                </a:rPr>
                <a:t>Surveys and assessments</a:t>
              </a:r>
            </a:p>
          </p:txBody>
        </p:sp>
      </p:grp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Market Analysis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222" y="457200"/>
            <a:ext cx="11596912" cy="646331"/>
          </a:xfrm>
        </p:spPr>
        <p:txBody>
          <a:bodyPr/>
          <a:lstStyle/>
          <a:p>
            <a:r>
              <a:rPr lang="en-US" dirty="0"/>
              <a:t>We follow a structured approach to assess the market opportunity and identify where ISS will have the greatest opportunities for successful adoption</a:t>
            </a:r>
          </a:p>
        </p:txBody>
      </p:sp>
      <p:sp>
        <p:nvSpPr>
          <p:cNvPr id="6" name="Rectangular Callout 5"/>
          <p:cNvSpPr/>
          <p:nvPr/>
        </p:nvSpPr>
        <p:spPr>
          <a:xfrm>
            <a:off x="628492" y="1655064"/>
            <a:ext cx="2283578" cy="1143000"/>
          </a:xfrm>
          <a:prstGeom prst="wedgeRectCallout">
            <a:avLst>
              <a:gd name="adj1" fmla="val 57073"/>
              <a:gd name="adj2" fmla="val -20766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  <a:t>Documents and analysis currently available from ISS and its partners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628492" y="4636008"/>
            <a:ext cx="2283578" cy="1143000"/>
          </a:xfrm>
          <a:prstGeom prst="wedgeRectCallout">
            <a:avLst>
              <a:gd name="adj1" fmla="val 57539"/>
              <a:gd name="adj2" fmla="val 22025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  <a:t>Conducting new qualitative and quantitative research for market insights</a:t>
            </a:r>
          </a:p>
        </p:txBody>
      </p:sp>
      <p:sp>
        <p:nvSpPr>
          <p:cNvPr id="14" name="Rectangular Callout 13"/>
          <p:cNvSpPr/>
          <p:nvPr/>
        </p:nvSpPr>
        <p:spPr>
          <a:xfrm flipH="1">
            <a:off x="9097654" y="4636008"/>
            <a:ext cx="2283578" cy="1143000"/>
          </a:xfrm>
          <a:prstGeom prst="wedgeRectCallout">
            <a:avLst>
              <a:gd name="adj1" fmla="val 57539"/>
              <a:gd name="adj2" fmla="val 22025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  <a:t>Conducting new qualitative and quantitative research for market insights</a:t>
            </a:r>
          </a:p>
        </p:txBody>
      </p:sp>
      <p:sp>
        <p:nvSpPr>
          <p:cNvPr id="15" name="Rectangular Callout 14"/>
          <p:cNvSpPr/>
          <p:nvPr/>
        </p:nvSpPr>
        <p:spPr>
          <a:xfrm flipH="1">
            <a:off x="9097654" y="1655064"/>
            <a:ext cx="2283578" cy="1143000"/>
          </a:xfrm>
          <a:prstGeom prst="wedgeRectCallout">
            <a:avLst>
              <a:gd name="adj1" fmla="val 57073"/>
              <a:gd name="adj2" fmla="val -20766"/>
            </a:avLst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Book" panose="020B0503020102020204" pitchFamily="34" charset="0"/>
              </a:rPr>
              <a:t>Existing market, competitor, and industry data analysis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18079" y="6477000"/>
            <a:ext cx="28793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Franklin Gothic Book" panose="020B0503020102020204" pitchFamily="34" charset="0"/>
              </a:rPr>
              <a:t>Source: Capital Letters and Baker Strategy Group</a:t>
            </a:r>
          </a:p>
        </p:txBody>
      </p:sp>
    </p:spTree>
    <p:extLst>
      <p:ext uri="{BB962C8B-B14F-4D97-AF65-F5344CB8AC3E}">
        <p14:creationId xmlns:p14="http://schemas.microsoft.com/office/powerpoint/2010/main" val="35322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Content Slides">
  <a:themeElements>
    <a:clrScheme name="AOD">
      <a:dk1>
        <a:sysClr val="windowText" lastClr="000000"/>
      </a:dk1>
      <a:lt1>
        <a:sysClr val="window" lastClr="FFFFFF"/>
      </a:lt1>
      <a:dk2>
        <a:srgbClr val="2061A3"/>
      </a:dk2>
      <a:lt2>
        <a:srgbClr val="C4C0A3"/>
      </a:lt2>
      <a:accent1>
        <a:srgbClr val="60B6E9"/>
      </a:accent1>
      <a:accent2>
        <a:srgbClr val="CF4044"/>
      </a:accent2>
      <a:accent3>
        <a:srgbClr val="6E8D48"/>
      </a:accent3>
      <a:accent4>
        <a:srgbClr val="896EA7"/>
      </a:accent4>
      <a:accent5>
        <a:srgbClr val="57949A"/>
      </a:accent5>
      <a:accent6>
        <a:srgbClr val="E5A22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">
  <a:themeElements>
    <a:clrScheme name="Baker Strategy Group">
      <a:dk1>
        <a:sysClr val="windowText" lastClr="000000"/>
      </a:dk1>
      <a:lt1>
        <a:sysClr val="window" lastClr="FFFFFF"/>
      </a:lt1>
      <a:dk2>
        <a:srgbClr val="2061A3"/>
      </a:dk2>
      <a:lt2>
        <a:srgbClr val="C4C0A3"/>
      </a:lt2>
      <a:accent1>
        <a:srgbClr val="60B6E9"/>
      </a:accent1>
      <a:accent2>
        <a:srgbClr val="CF4044"/>
      </a:accent2>
      <a:accent3>
        <a:srgbClr val="6E8D48"/>
      </a:accent3>
      <a:accent4>
        <a:srgbClr val="896EA7"/>
      </a:accent4>
      <a:accent5>
        <a:srgbClr val="57949A"/>
      </a:accent5>
      <a:accent6>
        <a:srgbClr val="E5A22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PARATORS">
  <a:themeElements>
    <a:clrScheme name="BSG">
      <a:dk1>
        <a:sysClr val="windowText" lastClr="000000"/>
      </a:dk1>
      <a:lt1>
        <a:sysClr val="window" lastClr="FFFFFF"/>
      </a:lt1>
      <a:dk2>
        <a:srgbClr val="2061A3"/>
      </a:dk2>
      <a:lt2>
        <a:srgbClr val="C4C0A3"/>
      </a:lt2>
      <a:accent1>
        <a:srgbClr val="60B6E9"/>
      </a:accent1>
      <a:accent2>
        <a:srgbClr val="CF4044"/>
      </a:accent2>
      <a:accent3>
        <a:srgbClr val="6E8D48"/>
      </a:accent3>
      <a:accent4>
        <a:srgbClr val="896EA7"/>
      </a:accent4>
      <a:accent5>
        <a:srgbClr val="57949A"/>
      </a:accent5>
      <a:accent6>
        <a:srgbClr val="E5A22F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ECTIONS">
  <a:themeElements>
    <a:clrScheme name="BSG">
      <a:dk1>
        <a:sysClr val="windowText" lastClr="000000"/>
      </a:dk1>
      <a:lt1>
        <a:sysClr val="window" lastClr="FFFFFF"/>
      </a:lt1>
      <a:dk2>
        <a:srgbClr val="2061A3"/>
      </a:dk2>
      <a:lt2>
        <a:srgbClr val="C4C0A3"/>
      </a:lt2>
      <a:accent1>
        <a:srgbClr val="60B6E9"/>
      </a:accent1>
      <a:accent2>
        <a:srgbClr val="CF4044"/>
      </a:accent2>
      <a:accent3>
        <a:srgbClr val="6E8D48"/>
      </a:accent3>
      <a:accent4>
        <a:srgbClr val="896EA7"/>
      </a:accent4>
      <a:accent5>
        <a:srgbClr val="57949A"/>
      </a:accent5>
      <a:accent6>
        <a:srgbClr val="E5A22F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NDS">
  <a:themeElements>
    <a:clrScheme name="Detroit Economic Club">
      <a:dk1>
        <a:sysClr val="windowText" lastClr="000000"/>
      </a:dk1>
      <a:lt1>
        <a:sysClr val="window" lastClr="FFFFFF"/>
      </a:lt1>
      <a:dk2>
        <a:srgbClr val="2061A3"/>
      </a:dk2>
      <a:lt2>
        <a:srgbClr val="C4C0A3"/>
      </a:lt2>
      <a:accent1>
        <a:srgbClr val="60B6E9"/>
      </a:accent1>
      <a:accent2>
        <a:srgbClr val="CF4044"/>
      </a:accent2>
      <a:accent3>
        <a:srgbClr val="6E8D48"/>
      </a:accent3>
      <a:accent4>
        <a:srgbClr val="896EA7"/>
      </a:accent4>
      <a:accent5>
        <a:srgbClr val="57949A"/>
      </a:accent5>
      <a:accent6>
        <a:srgbClr val="E5A22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EA9628EBD4CE46BC1399A7012C0ADD" ma:contentTypeVersion="0" ma:contentTypeDescription="Create a new document." ma:contentTypeScope="" ma:versionID="286ba2fe9b4c5292b95a5cc02803ded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c9b68bf32d82a989f195a4b3fc7d72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21EDE0-FBCB-4A51-9619-222E2F9812FB}"/>
</file>

<file path=customXml/itemProps2.xml><?xml version="1.0" encoding="utf-8"?>
<ds:datastoreItem xmlns:ds="http://schemas.openxmlformats.org/officeDocument/2006/customXml" ds:itemID="{20A64D42-3C94-4021-B44B-78CDC2A7BDA6}"/>
</file>

<file path=customXml/itemProps3.xml><?xml version="1.0" encoding="utf-8"?>
<ds:datastoreItem xmlns:ds="http://schemas.openxmlformats.org/officeDocument/2006/customXml" ds:itemID="{FA292FD2-778B-484D-8C29-E4D8796D41E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60901</TotalTime>
  <Words>224</Words>
  <Application>Microsoft Office PowerPoint</Application>
  <PresentationFormat>Widescreen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Calibri</vt:lpstr>
      <vt:lpstr>Franklin Gothic Book</vt:lpstr>
      <vt:lpstr>Franklin Gothic Demi Cond</vt:lpstr>
      <vt:lpstr>1_Content Slides</vt:lpstr>
      <vt:lpstr>CONTENT</vt:lpstr>
      <vt:lpstr>SEPARATORS</vt:lpstr>
      <vt:lpstr>SECTIONS</vt:lpstr>
      <vt:lpstr>ENDS</vt:lpstr>
      <vt:lpstr>Our approach will be to quickly review and synthesize the market information related to potential opportunities and offer strategic options for marketing and growing MDM 150 and In Line LDM &amp; MDM</vt:lpstr>
      <vt:lpstr>We follow a structured approach to assess the market opportunity and identify where ISS will have the greatest opportunities for successful adoption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 Baker</cp:lastModifiedBy>
  <cp:revision>4561</cp:revision>
  <cp:lastPrinted>2016-06-09T19:01:06Z</cp:lastPrinted>
  <dcterms:created xsi:type="dcterms:W3CDTF">2007-07-04T20:28:26Z</dcterms:created>
  <dcterms:modified xsi:type="dcterms:W3CDTF">2026-09-01T00:44:10Z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0x0101000FEA9628EBD4CE46BC1399A7012C0ADD</vt:lpwstr>
  </property>
</Properties>
</file>